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1"/>
  </p:notesMasterIdLst>
  <p:sldIdLst>
    <p:sldId id="258" r:id="rId2"/>
    <p:sldId id="1258" r:id="rId3"/>
    <p:sldId id="1344" r:id="rId4"/>
    <p:sldId id="1261" r:id="rId5"/>
    <p:sldId id="1194" r:id="rId6"/>
    <p:sldId id="1290" r:id="rId7"/>
    <p:sldId id="1217" r:id="rId8"/>
    <p:sldId id="1196" r:id="rId9"/>
    <p:sldId id="1244" r:id="rId10"/>
    <p:sldId id="1281" r:id="rId11"/>
    <p:sldId id="1372" r:id="rId12"/>
    <p:sldId id="1359" r:id="rId13"/>
    <p:sldId id="1358" r:id="rId14"/>
    <p:sldId id="1361" r:id="rId15"/>
    <p:sldId id="1413" r:id="rId16"/>
    <p:sldId id="1262" r:id="rId17"/>
    <p:sldId id="1190" r:id="rId18"/>
    <p:sldId id="1350" r:id="rId19"/>
    <p:sldId id="1414" r:id="rId20"/>
    <p:sldId id="1415" r:id="rId21"/>
    <p:sldId id="1488" r:id="rId22"/>
    <p:sldId id="1400" r:id="rId23"/>
    <p:sldId id="1406" r:id="rId24"/>
    <p:sldId id="1399" r:id="rId25"/>
    <p:sldId id="1437" r:id="rId26"/>
    <p:sldId id="1500" r:id="rId27"/>
    <p:sldId id="1405" r:id="rId28"/>
    <p:sldId id="1450" r:id="rId29"/>
    <p:sldId id="1373" r:id="rId30"/>
    <p:sldId id="1408" r:id="rId31"/>
    <p:sldId id="1409" r:id="rId32"/>
    <p:sldId id="1410" r:id="rId33"/>
    <p:sldId id="1384" r:id="rId34"/>
    <p:sldId id="1411" r:id="rId35"/>
    <p:sldId id="1412" r:id="rId36"/>
    <p:sldId id="1385" r:id="rId37"/>
    <p:sldId id="1386" r:id="rId38"/>
    <p:sldId id="1387" r:id="rId39"/>
    <p:sldId id="1429" r:id="rId40"/>
    <p:sldId id="1428" r:id="rId41"/>
    <p:sldId id="1388" r:id="rId42"/>
    <p:sldId id="1430" r:id="rId43"/>
    <p:sldId id="1451" r:id="rId44"/>
    <p:sldId id="1489" r:id="rId45"/>
    <p:sldId id="1389" r:id="rId46"/>
    <p:sldId id="1391" r:id="rId47"/>
    <p:sldId id="1392" r:id="rId48"/>
    <p:sldId id="1490" r:id="rId49"/>
    <p:sldId id="1394" r:id="rId50"/>
    <p:sldId id="1393" r:id="rId51"/>
    <p:sldId id="1454" r:id="rId52"/>
    <p:sldId id="1455" r:id="rId53"/>
    <p:sldId id="1452" r:id="rId54"/>
    <p:sldId id="1491" r:id="rId55"/>
    <p:sldId id="1453" r:id="rId56"/>
    <p:sldId id="1457" r:id="rId57"/>
    <p:sldId id="1461" r:id="rId58"/>
    <p:sldId id="1459" r:id="rId59"/>
    <p:sldId id="1460" r:id="rId60"/>
    <p:sldId id="1463" r:id="rId61"/>
    <p:sldId id="1464" r:id="rId62"/>
    <p:sldId id="1465" r:id="rId63"/>
    <p:sldId id="1466" r:id="rId64"/>
    <p:sldId id="1467" r:id="rId65"/>
    <p:sldId id="1468" r:id="rId66"/>
    <p:sldId id="1493" r:id="rId67"/>
    <p:sldId id="1469" r:id="rId68"/>
    <p:sldId id="1416" r:id="rId69"/>
    <p:sldId id="1345" r:id="rId70"/>
    <p:sldId id="1363" r:id="rId71"/>
    <p:sldId id="1397" r:id="rId72"/>
    <p:sldId id="1479" r:id="rId73"/>
    <p:sldId id="1470" r:id="rId74"/>
    <p:sldId id="1480" r:id="rId75"/>
    <p:sldId id="1481" r:id="rId76"/>
    <p:sldId id="1482" r:id="rId77"/>
    <p:sldId id="1483" r:id="rId78"/>
    <p:sldId id="1484" r:id="rId79"/>
    <p:sldId id="1485" r:id="rId80"/>
    <p:sldId id="1487" r:id="rId81"/>
    <p:sldId id="1486" r:id="rId82"/>
    <p:sldId id="1204" r:id="rId83"/>
    <p:sldId id="1431" r:id="rId84"/>
    <p:sldId id="1265" r:id="rId85"/>
    <p:sldId id="1417" r:id="rId86"/>
    <p:sldId id="1207" r:id="rId87"/>
    <p:sldId id="1418" r:id="rId88"/>
    <p:sldId id="1206" r:id="rId89"/>
    <p:sldId id="1441" r:id="rId90"/>
    <p:sldId id="1368" r:id="rId91"/>
    <p:sldId id="1419" r:id="rId92"/>
    <p:sldId id="1492" r:id="rId93"/>
    <p:sldId id="1442" r:id="rId94"/>
    <p:sldId id="1433" r:id="rId95"/>
    <p:sldId id="1434" r:id="rId96"/>
    <p:sldId id="1435" r:id="rId97"/>
    <p:sldId id="1443" r:id="rId98"/>
    <p:sldId id="1340" r:id="rId99"/>
    <p:sldId id="1318" r:id="rId100"/>
    <p:sldId id="1444" r:id="rId101"/>
    <p:sldId id="1208" r:id="rId102"/>
    <p:sldId id="1209" r:id="rId103"/>
    <p:sldId id="1445" r:id="rId104"/>
    <p:sldId id="1367" r:id="rId105"/>
    <p:sldId id="1446" r:id="rId106"/>
    <p:sldId id="1250" r:id="rId107"/>
    <p:sldId id="1251" r:id="rId108"/>
    <p:sldId id="1447" r:id="rId109"/>
    <p:sldId id="1213" r:id="rId110"/>
    <p:sldId id="1214" r:id="rId111"/>
    <p:sldId id="1448" r:id="rId112"/>
    <p:sldId id="1432" r:id="rId113"/>
    <p:sldId id="1494" r:id="rId114"/>
    <p:sldId id="1449" r:id="rId115"/>
    <p:sldId id="1436" r:id="rId116"/>
    <p:sldId id="1440" r:id="rId117"/>
    <p:sldId id="1438" r:id="rId118"/>
    <p:sldId id="1495" r:id="rId119"/>
    <p:sldId id="1497" r:id="rId120"/>
    <p:sldId id="1502" r:id="rId121"/>
    <p:sldId id="1496" r:id="rId122"/>
    <p:sldId id="1501" r:id="rId123"/>
    <p:sldId id="1498" r:id="rId124"/>
    <p:sldId id="1423" r:id="rId125"/>
    <p:sldId id="1425" r:id="rId126"/>
    <p:sldId id="1427" r:id="rId127"/>
    <p:sldId id="1183" r:id="rId128"/>
    <p:sldId id="1503" r:id="rId129"/>
    <p:sldId id="1504" r:id="rId130"/>
    <p:sldId id="1192" r:id="rId131"/>
    <p:sldId id="1396" r:id="rId132"/>
    <p:sldId id="1320" r:id="rId133"/>
    <p:sldId id="1321" r:id="rId134"/>
    <p:sldId id="1357" r:id="rId135"/>
    <p:sldId id="1306" r:id="rId136"/>
    <p:sldId id="1323" r:id="rId137"/>
    <p:sldId id="1365" r:id="rId138"/>
    <p:sldId id="1369" r:id="rId139"/>
    <p:sldId id="1343" r:id="rId1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917"/>
    <a:srgbClr val="ED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9"/>
    <p:restoredTop sz="88486"/>
  </p:normalViewPr>
  <p:slideViewPr>
    <p:cSldViewPr snapToGrid="0" snapToObjects="1" showGuides="1">
      <p:cViewPr varScale="1">
        <p:scale>
          <a:sx n="114" d="100"/>
          <a:sy n="114" d="100"/>
        </p:scale>
        <p:origin x="1656" y="184"/>
      </p:cViewPr>
      <p:guideLst>
        <p:guide orient="horz" pos="223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49AC4-3802-0743-95EB-DEF22A50AD35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36623-9CED-BE42-B998-F01728F9C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0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8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90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8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47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7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67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27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2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24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5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special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26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1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A1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C7C9-DFCE-DF48-AC32-03964A987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53883"/>
            <a:ext cx="105156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Ex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08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2F94-620D-2046-94B2-4BFA5C83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5310-F793-A841-AF58-867460414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010"/>
            <a:ext cx="10515600" cy="49539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6EFBB6-D648-2849-80DD-692770101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6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DC6826-561C-FE4C-ACED-0A320ED8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F4A33-AF2F-7D4A-8282-A99FC98BA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2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6E05264-C1C3-BC4E-A0A6-23EA6390E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9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60A9-5387-E848-B4FD-DADD2B25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CE360-8906-744E-8A83-0A06E7F3F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FBE2184-F05D-9641-BA18-300A7C20E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8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B204E-2BEF-B048-8C86-3D172854B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880"/>
            <a:ext cx="5181600" cy="48510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F8927-DCBC-BF4F-8AFD-0DBACC617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880"/>
            <a:ext cx="5181600" cy="48510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19DC27-CFB1-344E-BBF5-588AA4E9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6AC6B94-6228-804E-BB0B-E54C15895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4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0647B-584C-EE47-8524-41DB8E88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8721"/>
            <a:ext cx="5157787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0554-C7CC-8B4E-AEAC-7681221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9295"/>
            <a:ext cx="5157787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3D8F4-FE49-A248-B60F-36C01B58B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8721"/>
            <a:ext cx="5183188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985DB-BBFB-3F41-94AC-159FE7CE3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9295"/>
            <a:ext cx="5183188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0C9138-7A96-E044-8B1A-3788EEF7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8C96FB-DD53-3241-86B8-E46AA208D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2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3261-E00D-0C42-BDFB-B7344AFD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5843E-8DAF-1249-ABE0-38490FCB4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39CA5-C7AD-DF48-95B1-6F5CDE3E9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96BAF1B-6780-1546-B52A-21B6B335A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9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0D51D-DB3E-0B4B-9AEF-209D6AD1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0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334F5-D082-DD48-91C1-709FB6B99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B10C9-6577-744A-B1AF-C80A2A8B0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1" r:id="rId5"/>
    <p:sldLayoutId id="2147483652" r:id="rId6"/>
    <p:sldLayoutId id="2147483653" r:id="rId7"/>
    <p:sldLayoutId id="2147483656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Exo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SgEeI2Xpdc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1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1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22739-85D5-B941-97AC-86D80CEDC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82174"/>
            <a:ext cx="12192000" cy="3513179"/>
          </a:xfrm>
          <a:prstGeom prst="rect">
            <a:avLst/>
          </a:prstGeom>
        </p:spPr>
      </p:pic>
      <p:sp>
        <p:nvSpPr>
          <p:cNvPr id="64" name="Shape 64"/>
          <p:cNvSpPr txBox="1"/>
          <p:nvPr/>
        </p:nvSpPr>
        <p:spPr>
          <a:xfrm>
            <a:off x="1" y="4762179"/>
            <a:ext cx="12192000" cy="209582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EMSE 4197 | John Paul Helveston | January 29, 2020</a:t>
            </a:r>
            <a:endParaRPr lang="en" sz="2800" dirty="0">
              <a:solidFill>
                <a:srgbClr val="FFFFFF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1AA7E-373E-7B4F-AC72-0E90261EE976}"/>
              </a:ext>
            </a:extLst>
          </p:cNvPr>
          <p:cNvSpPr txBox="1"/>
          <p:nvPr/>
        </p:nvSpPr>
        <p:spPr>
          <a:xfrm>
            <a:off x="0" y="3031004"/>
            <a:ext cx="12192000" cy="230747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xo" pitchFamily="2" charset="77"/>
              </a:rPr>
              <a:t>Visualizing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92899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D2C57-D563-BE4B-A24C-190BD29B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2" y="201773"/>
            <a:ext cx="5815518" cy="633713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21EAB0-0F09-9F44-B9CB-A3AF7BC7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719" y="201773"/>
            <a:ext cx="4733081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Pre-attentive attributes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3738FC-383C-8546-BCFC-8D75E5554190}"/>
              </a:ext>
            </a:extLst>
          </p:cNvPr>
          <p:cNvGrpSpPr/>
          <p:nvPr/>
        </p:nvGrpSpPr>
        <p:grpSpPr>
          <a:xfrm>
            <a:off x="4458181" y="1539433"/>
            <a:ext cx="5912735" cy="4886367"/>
            <a:chOff x="4458181" y="1539433"/>
            <a:chExt cx="5912735" cy="48863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A47006-764D-C748-A739-7751E4DEF0DF}"/>
                </a:ext>
              </a:extLst>
            </p:cNvPr>
            <p:cNvSpPr txBox="1"/>
            <p:nvPr/>
          </p:nvSpPr>
          <p:spPr>
            <a:xfrm>
              <a:off x="6840638" y="1539433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Quantitative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DD68F9-CDAB-DF48-96B0-A98AD6569D76}"/>
                </a:ext>
              </a:extLst>
            </p:cNvPr>
            <p:cNvSpPr/>
            <p:nvPr/>
          </p:nvSpPr>
          <p:spPr>
            <a:xfrm>
              <a:off x="4458181" y="4678022"/>
              <a:ext cx="1382590" cy="174777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1EE8F4-5F40-214C-A34E-2172BAC941D2}"/>
              </a:ext>
            </a:extLst>
          </p:cNvPr>
          <p:cNvGrpSpPr/>
          <p:nvPr/>
        </p:nvGrpSpPr>
        <p:grpSpPr>
          <a:xfrm>
            <a:off x="1782822" y="2049380"/>
            <a:ext cx="8588094" cy="4399570"/>
            <a:chOff x="1782822" y="2049380"/>
            <a:chExt cx="8588094" cy="43995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AC8824-55BB-0A41-9D06-4F5BEE58DE79}"/>
                </a:ext>
              </a:extLst>
            </p:cNvPr>
            <p:cNvSpPr/>
            <p:nvPr/>
          </p:nvSpPr>
          <p:spPr>
            <a:xfrm>
              <a:off x="1782822" y="4701172"/>
              <a:ext cx="1405419" cy="1747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60E8F9-B17C-2240-B4AF-2ED8EDCB8723}"/>
                </a:ext>
              </a:extLst>
            </p:cNvPr>
            <p:cNvSpPr txBox="1"/>
            <p:nvPr/>
          </p:nvSpPr>
          <p:spPr>
            <a:xfrm>
              <a:off x="6840638" y="2049380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Categorical data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9DF30-C925-6941-B737-295F73F2F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E0463D-131D-4D49-8BBE-60F9FCF8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19" y="2709862"/>
            <a:ext cx="5105400" cy="382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6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35097790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D37F8F-EE1D-844A-9C2E-688AAA19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240" y="1683964"/>
            <a:ext cx="6377830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AF52-CE34-904C-A9CE-C61800FDA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96" y="1683964"/>
            <a:ext cx="4251886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01C15-428B-3E4A-B4E9-4488F5E9B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B4F74382-B771-A442-8263-A6962C210658}"/>
              </a:ext>
            </a:extLst>
          </p:cNvPr>
          <p:cNvSpPr/>
          <p:nvPr/>
        </p:nvSpPr>
        <p:spPr>
          <a:xfrm rot="18900000">
            <a:off x="2560449" y="39855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324400B7-C15D-2D40-AD41-36BF89E02EDC}"/>
              </a:ext>
            </a:extLst>
          </p:cNvPr>
          <p:cNvSpPr/>
          <p:nvPr/>
        </p:nvSpPr>
        <p:spPr>
          <a:xfrm rot="18900000">
            <a:off x="8398789" y="461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ordering is almost always wrong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8A502-E0E7-F742-952D-F4C15AEC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204" y="2495608"/>
            <a:ext cx="5858813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87083F-1ECD-D144-BE4D-12A8E22C9B75}"/>
              </a:ext>
            </a:extLst>
          </p:cNvPr>
          <p:cNvSpPr txBox="1"/>
          <p:nvPr/>
        </p:nvSpPr>
        <p:spPr>
          <a:xfrm>
            <a:off x="1814312" y="1914824"/>
            <a:ext cx="2770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alphabet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AF2DA-46D6-914D-A3CE-D3220352D8D3}"/>
              </a:ext>
            </a:extLst>
          </p:cNvPr>
          <p:cNvSpPr txBox="1"/>
          <p:nvPr/>
        </p:nvSpPr>
        <p:spPr>
          <a:xfrm>
            <a:off x="8227848" y="1914824"/>
            <a:ext cx="237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count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653438" y="969986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895389" y="1052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BB772-2E91-4B4D-9108-87F61DBB8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98BDE-DD7C-BA4A-A9DC-E2CF9AC9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6" y="2495608"/>
            <a:ext cx="5858813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7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eliminate legends &amp; directly label </a:t>
            </a:r>
            <a:r>
              <a:rPr lang="en-US" sz="3600" dirty="0" err="1">
                <a:solidFill>
                  <a:srgbClr val="FF0000"/>
                </a:solidFill>
              </a:rPr>
              <a:t>geoms</a:t>
            </a:r>
            <a:endParaRPr lang="en-US" sz="3600" dirty="0">
              <a:solidFill>
                <a:srgbClr val="FF0000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A3844-2B03-5948-86E1-75ED627CC63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670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10C31-94B6-0D48-BD21-26DF5F299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05E90-C94E-D545-9C01-FCC74EBF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026" y="1591948"/>
            <a:ext cx="5785043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803DB-0494-3342-A157-06A5FB91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7" y="1591948"/>
            <a:ext cx="5785042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E68F8A23-BD9D-BC4F-BE07-E0184DAFAC22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9E54DB5B-80EA-4A4A-8F7E-6E49794346D6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0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6398A-7B7B-AD46-8516-7949F43979A8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536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CF66-E227-4F41-8BDA-CA9E3E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 use pattern fills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1BBB5-64E9-F94E-ABA4-15BB02D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75" y="1223744"/>
            <a:ext cx="5014739" cy="505453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2172C05-0FD5-9046-B97E-906207558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308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oss 4">
            <a:extLst>
              <a:ext uri="{FF2B5EF4-FFF2-40B4-BE49-F238E27FC236}">
                <a16:creationId xmlns:a16="http://schemas.microsoft.com/office/drawing/2014/main" id="{3AA34D14-8800-6A4D-A908-401ED3EB5E17}"/>
              </a:ext>
            </a:extLst>
          </p:cNvPr>
          <p:cNvSpPr/>
          <p:nvPr/>
        </p:nvSpPr>
        <p:spPr>
          <a:xfrm rot="18900000">
            <a:off x="2774683" y="625160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032DB14E-32AF-D14C-868C-BF823E61F46C}"/>
              </a:ext>
            </a:extLst>
          </p:cNvPr>
          <p:cNvSpPr/>
          <p:nvPr/>
        </p:nvSpPr>
        <p:spPr>
          <a:xfrm rot="18900000">
            <a:off x="8614390" y="682830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9CADD-8445-344C-A7B2-1FD4EA8F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6" y="1806276"/>
            <a:ext cx="5157885" cy="4505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2C3C2-EBC6-8A4E-94C4-00E69386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20" y="1808847"/>
            <a:ext cx="5276704" cy="4503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A81DEF0-ADFC-054B-B0A1-0EE78289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25018372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042"/>
            <a:ext cx="10515600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10% of males and 1% of females are color blind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016"/>
            <a:ext cx="4488812" cy="3591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EAF52-8575-FF4A-9F77-D3779AFE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8" y="2215674"/>
            <a:ext cx="4713856" cy="3771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9D53B15-3F49-3B4C-8403-A21684FBB0B6}"/>
              </a:ext>
            </a:extLst>
          </p:cNvPr>
          <p:cNvSpPr/>
          <p:nvPr/>
        </p:nvSpPr>
        <p:spPr>
          <a:xfrm>
            <a:off x="5592501" y="3852631"/>
            <a:ext cx="1006998" cy="363819"/>
          </a:xfrm>
          <a:prstGeom prst="rightArrow">
            <a:avLst>
              <a:gd name="adj1" fmla="val 50000"/>
              <a:gd name="adj2" fmla="val 754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A59BB6C-D397-C34E-B000-34ABE635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7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Not all pre-attentive </a:t>
            </a:r>
            <a:br>
              <a:rPr lang="en-US" sz="5000" dirty="0"/>
            </a:br>
            <a:r>
              <a:rPr lang="en-US" sz="5000" dirty="0"/>
              <a:t>attributes are equal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9172F8F-50AA-FB49-9F2E-BAE7E908FA27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694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 can be used to avoid color altogether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22" y="2304889"/>
            <a:ext cx="4642465" cy="3713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F3D91-765A-5440-915B-4A14D483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65" y="2304889"/>
            <a:ext cx="4702135" cy="3761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365B7520-CE0B-3E4C-AAC9-0BE720F87B6D}"/>
              </a:ext>
            </a:extLst>
          </p:cNvPr>
          <p:cNvSpPr/>
          <p:nvPr/>
        </p:nvSpPr>
        <p:spPr>
          <a:xfrm rot="18900000">
            <a:off x="2763493" y="1090744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1E8A9556-74AD-6A44-A98B-20B4A9D981B0}"/>
              </a:ext>
            </a:extLst>
          </p:cNvPr>
          <p:cNvSpPr/>
          <p:nvPr/>
        </p:nvSpPr>
        <p:spPr>
          <a:xfrm rot="18900000">
            <a:off x="8555402" y="113387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2D11A-9CB0-144D-82F2-A925E1372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257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DAD91-7C17-4C42-BA34-04E651EF2C80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659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91" y="327033"/>
            <a:ext cx="7927098" cy="5822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</p:spTree>
    <p:extLst>
      <p:ext uri="{BB962C8B-B14F-4D97-AF65-F5344CB8AC3E}">
        <p14:creationId xmlns:p14="http://schemas.microsoft.com/office/powerpoint/2010/main" val="35751885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2" y="327033"/>
            <a:ext cx="8100616" cy="5822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</p:spTree>
    <p:extLst>
      <p:ext uri="{BB962C8B-B14F-4D97-AF65-F5344CB8AC3E}">
        <p14:creationId xmlns:p14="http://schemas.microsoft.com/office/powerpoint/2010/main" val="26834567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50154-A2C5-5445-9147-0B88E1528BD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0155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E46A21-F84A-6B48-B518-4B93FADF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93" y="632012"/>
            <a:ext cx="7928414" cy="5746372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FA99D73-F361-4643-9942-3F4314DED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7578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64DD61-24DC-2A43-B456-B782B438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93" y="632013"/>
            <a:ext cx="7928414" cy="5756246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B531438-9E17-434F-8874-D41B4FA7D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081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3582EF-8556-7045-9C54-AB8CFADE87C1}"/>
              </a:ext>
            </a:extLst>
          </p:cNvPr>
          <p:cNvSpPr txBox="1"/>
          <p:nvPr/>
        </p:nvSpPr>
        <p:spPr>
          <a:xfrm>
            <a:off x="3040072" y="1770420"/>
            <a:ext cx="5657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you think did a better job in tonight’s debate?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43CDAB-989F-5543-A354-B17DD34ED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04179"/>
              </p:ext>
            </p:extLst>
          </p:nvPr>
        </p:nvGraphicFramePr>
        <p:xfrm>
          <a:off x="3040072" y="3097003"/>
          <a:ext cx="6286842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2368">
                  <a:extLst>
                    <a:ext uri="{9D8B030D-6E8A-4147-A177-3AD203B41FA5}">
                      <a16:colId xmlns:a16="http://schemas.microsoft.com/office/drawing/2014/main" val="2940731054"/>
                    </a:ext>
                  </a:extLst>
                </a:gridCol>
                <a:gridCol w="1544534">
                  <a:extLst>
                    <a:ext uri="{9D8B030D-6E8A-4147-A177-3AD203B41FA5}">
                      <a16:colId xmlns:a16="http://schemas.microsoft.com/office/drawing/2014/main" val="1466227393"/>
                    </a:ext>
                  </a:extLst>
                </a:gridCol>
                <a:gridCol w="1289940">
                  <a:extLst>
                    <a:ext uri="{9D8B030D-6E8A-4147-A177-3AD203B41FA5}">
                      <a16:colId xmlns:a16="http://schemas.microsoft.com/office/drawing/2014/main" val="478030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Clinton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Trump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9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democrats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425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republicans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53%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47%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821025"/>
                  </a:ext>
                </a:extLst>
              </a:tr>
            </a:tbl>
          </a:graphicData>
        </a:graphic>
      </p:graphicFrame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8D86BCC-FAA2-C546-A99A-77B0A00E9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218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5F8FB-6DDC-5542-8394-868D43937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58837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975E0-99D5-4D44-B1F8-B7C0E78FE31E}"/>
              </a:ext>
            </a:extLst>
          </p:cNvPr>
          <p:cNvSpPr txBox="1"/>
          <p:nvPr/>
        </p:nvSpPr>
        <p:spPr>
          <a:xfrm>
            <a:off x="876355" y="407519"/>
            <a:ext cx="448250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 objectives of effective graphs: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Grab &amp; direct attention (iconic memory)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Reduce processing demands (working memory)</a:t>
            </a:r>
          </a:p>
          <a:p>
            <a:endParaRPr lang="en-US" sz="1600" dirty="0"/>
          </a:p>
          <a:p>
            <a:r>
              <a:rPr lang="en-US" sz="1600" dirty="0"/>
              <a:t>Graph components: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Geoms</a:t>
            </a:r>
            <a:r>
              <a:rPr lang="en-US" sz="1600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points, lines, boxes, bars,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Pre-attentive attributes: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position, color, shape, curvature,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Non-data ink: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scales, grid lines, legend, labels,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 chart junk!</a:t>
            </a:r>
          </a:p>
          <a:p>
            <a:endParaRPr lang="en-US" sz="1600" dirty="0"/>
          </a:p>
          <a:p>
            <a:r>
              <a:rPr lang="en-US" sz="1600" dirty="0"/>
              <a:t>Pattern recognition hierarchy: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 on a common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 on non-aligned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Color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Color hue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20E4B-0453-F544-A4E3-40241538C81F}"/>
              </a:ext>
            </a:extLst>
          </p:cNvPr>
          <p:cNvSpPr/>
          <p:nvPr/>
        </p:nvSpPr>
        <p:spPr>
          <a:xfrm>
            <a:off x="5955615" y="407519"/>
            <a:ext cx="601531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Cleveland’s three visual operations of pattern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Estimation: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Discrimination  X !=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Ranking             X &gt;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Ratioing             X /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Assembly: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grouping of graphical elements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Prägnanz</a:t>
            </a:r>
            <a:r>
              <a:rPr lang="en-US" sz="1600" dirty="0"/>
              <a:t>: We strongly prefer to interpret stimuli as regular, simple, and orderly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Detection: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Recognizing that a geometric object encodes a physical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Above all else, show the data</a:t>
            </a:r>
          </a:p>
          <a:p>
            <a:endParaRPr lang="en-US" sz="1600" dirty="0"/>
          </a:p>
          <a:p>
            <a:r>
              <a:rPr lang="en-US" sz="1600" dirty="0"/>
              <a:t>10 lessons* from research on visual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make 3D plots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pie charts for proportions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stack bars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lie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rotate and sort categorical axes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eliminate legends &amp; directly label </a:t>
            </a:r>
            <a:r>
              <a:rPr lang="en-US" sz="1600" dirty="0" err="1"/>
              <a:t>geoms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pattern fills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red &amp; green together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remove chart chunk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consider tables for small data sets</a:t>
            </a:r>
          </a:p>
          <a:p>
            <a:pPr algn="r"/>
            <a:r>
              <a:rPr lang="en-US" sz="1600" dirty="0"/>
              <a:t>*most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3092288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C86B-6432-9044-B66B-280A7C7B8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1283"/>
            <a:ext cx="10515600" cy="1498917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501E1E-48B9-B94C-8955-917DE12E173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D799F-6F6D-AE48-9304-3E8E0C320597}"/>
              </a:ext>
            </a:extLst>
          </p:cNvPr>
          <p:cNvSpPr txBox="1"/>
          <p:nvPr/>
        </p:nvSpPr>
        <p:spPr>
          <a:xfrm>
            <a:off x="1909647" y="1726048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1) Identify the following: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</a:t>
            </a:r>
            <a:r>
              <a:rPr lang="en-US" sz="2800" dirty="0" err="1">
                <a:solidFill>
                  <a:schemeClr val="bg1"/>
                </a:solidFill>
                <a:latin typeface="Lato" panose="020F0502020204030203" pitchFamily="34" charset="77"/>
              </a:rPr>
              <a:t>geoms</a:t>
            </a:r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pre-attentive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Where the graphic falls on Cleveland’s pattern recognition hierarchy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2) Identify the design rules that are broken (if any)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3) Suggest at least two improvements</a:t>
            </a:r>
          </a:p>
        </p:txBody>
      </p:sp>
    </p:spTree>
    <p:extLst>
      <p:ext uri="{BB962C8B-B14F-4D97-AF65-F5344CB8AC3E}">
        <p14:creationId xmlns:p14="http://schemas.microsoft.com/office/powerpoint/2010/main" val="28677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Is there a red dot?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7357361" y="6375462"/>
            <a:ext cx="469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people.howstuffworks.com</a:t>
            </a:r>
            <a:r>
              <a:rPr lang="en-US" dirty="0">
                <a:solidFill>
                  <a:schemeClr val="bg1"/>
                </a:solidFill>
              </a:rPr>
              <a:t>/prison4.htm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A819C-DEDF-2741-AC92-AB5E821B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920" y="608856"/>
            <a:ext cx="5817507" cy="54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087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07" y="616438"/>
            <a:ext cx="7208735" cy="5406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841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9AE42-33AA-C446-9CCA-083FEC2C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464906"/>
            <a:ext cx="5508171" cy="3934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F1C96-AB37-A54B-925B-59BB571E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5" y="1464906"/>
            <a:ext cx="5508170" cy="393440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DF3090A-681F-F94C-A2C4-CA9A68D7CAE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309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8" y="415637"/>
            <a:ext cx="8556224" cy="5930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A9316-4E61-754C-BA94-87FDBE27B06D}"/>
              </a:ext>
            </a:extLst>
          </p:cNvPr>
          <p:cNvSpPr/>
          <p:nvPr/>
        </p:nvSpPr>
        <p:spPr>
          <a:xfrm>
            <a:off x="3491345" y="648866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www.wallstats.com</a:t>
            </a:r>
            <a:r>
              <a:rPr lang="en-US" dirty="0">
                <a:solidFill>
                  <a:schemeClr val="bg1"/>
                </a:solidFill>
              </a:rPr>
              <a:t>/blog/down-the-rabbit-hole-of-the-pentagon-graphics-machine/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9C9859-36D7-214F-A129-03C1A0A0A7B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192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6" y="1121205"/>
            <a:ext cx="5088086" cy="4705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2D44B-0C14-6249-8DAE-E4F74864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43" y="1121205"/>
            <a:ext cx="6474969" cy="470585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80E4ADF-E841-6E4B-815D-040DDB848659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4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0740" y="1426005"/>
            <a:ext cx="5750962" cy="407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720B45-5F00-F04D-BE45-DCA28F79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30" y="1426005"/>
            <a:ext cx="5752428" cy="426821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D4A25C-5AE1-AF4D-BBCE-F1C33CBCC3DF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7E6D2E-A1DE-D24D-8DEA-FA901292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09" y="1556649"/>
            <a:ext cx="8529276" cy="417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9375D-F8E0-C641-B00E-3521F5C5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55" b="39776"/>
          <a:stretch/>
        </p:blipFill>
        <p:spPr>
          <a:xfrm>
            <a:off x="343651" y="1556649"/>
            <a:ext cx="2894239" cy="41793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2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11E1-7134-674B-99A1-CA935F9D5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5583845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8A17D-3399-9A44-9E18-F74D26E9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004" y="161106"/>
            <a:ext cx="4226500" cy="64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3C446-2A80-9A42-AB39-DD2AEB93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20" y="161106"/>
            <a:ext cx="4125571" cy="64606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C30D49-9B46-3942-85D3-C568E8DFCBF5}"/>
              </a:ext>
            </a:extLst>
          </p:cNvPr>
          <p:cNvSpPr/>
          <p:nvPr/>
        </p:nvSpPr>
        <p:spPr>
          <a:xfrm>
            <a:off x="10900053" y="2278083"/>
            <a:ext cx="324838" cy="4343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2D1AE2-45BC-3846-8269-B18838A4A075}"/>
              </a:ext>
            </a:extLst>
          </p:cNvPr>
          <p:cNvSpPr/>
          <p:nvPr/>
        </p:nvSpPr>
        <p:spPr>
          <a:xfrm>
            <a:off x="7255770" y="1939514"/>
            <a:ext cx="3851237" cy="4195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A07E68-0CB7-A548-A042-2BBE08BC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19" y="2143909"/>
            <a:ext cx="3786692" cy="3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7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b="1" dirty="0"/>
              <a:t>categorical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CEE5D0-D7AF-2C4F-9BCE-653714C32EE5}"/>
              </a:ext>
            </a:extLst>
          </p:cNvPr>
          <p:cNvSpPr/>
          <p:nvPr/>
        </p:nvSpPr>
        <p:spPr>
          <a:xfrm>
            <a:off x="2989085" y="5591293"/>
            <a:ext cx="2569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Hue &gt; Shape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B6C928-D347-2D42-B231-A93AA26E9B5A}"/>
              </a:ext>
            </a:extLst>
          </p:cNvPr>
          <p:cNvSpPr/>
          <p:nvPr/>
        </p:nvSpPr>
        <p:spPr>
          <a:xfrm>
            <a:off x="8794452" y="5591294"/>
            <a:ext cx="2502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Less is more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038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6F6D2-A7F8-B94C-9C97-5BBEEC342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56" y="1645400"/>
            <a:ext cx="5372288" cy="35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5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6F6D2-A7F8-B94C-9C97-5BBEEC342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09856" y="1645400"/>
            <a:ext cx="5372288" cy="35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334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53"/>
            <a:ext cx="10515600" cy="914399"/>
          </a:xfrm>
        </p:spPr>
        <p:txBody>
          <a:bodyPr>
            <a:normAutofit/>
          </a:bodyPr>
          <a:lstStyle/>
          <a:p>
            <a:r>
              <a:rPr lang="en-US" b="1" dirty="0"/>
              <a:t>Do</a:t>
            </a:r>
            <a:r>
              <a:rPr lang="en-US" dirty="0"/>
              <a:t>: Consider using </a:t>
            </a:r>
            <a:r>
              <a:rPr lang="en-US" i="1" dirty="0"/>
              <a:t>graphs</a:t>
            </a:r>
            <a:r>
              <a:rPr lang="en-US" dirty="0"/>
              <a:t> instead of </a:t>
            </a:r>
            <a:r>
              <a:rPr lang="en-US" i="1" dirty="0"/>
              <a:t>tables</a:t>
            </a:r>
          </a:p>
        </p:txBody>
      </p:sp>
      <p:sp>
        <p:nvSpPr>
          <p:cNvPr id="6" name="Google Shape;176;p23">
            <a:extLst>
              <a:ext uri="{FF2B5EF4-FFF2-40B4-BE49-F238E27FC236}">
                <a16:creationId xmlns:a16="http://schemas.microsoft.com/office/drawing/2014/main" id="{8D643D01-DCE9-484D-827E-AAD521CCF55E}"/>
              </a:ext>
            </a:extLst>
          </p:cNvPr>
          <p:cNvSpPr/>
          <p:nvPr/>
        </p:nvSpPr>
        <p:spPr>
          <a:xfrm>
            <a:off x="2773049" y="6334317"/>
            <a:ext cx="9418951" cy="52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Helveston, J. P., Y. Liu, E. M. Feit, E. Fuchs, E. </a:t>
            </a:r>
            <a:r>
              <a:rPr lang="en" sz="14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Klampﬂ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J.J. Michalek (2015) “Will subsidies drive electric vehicle adoption? Measuring consumer preferences in the U.S. and China.” </a:t>
            </a:r>
            <a:r>
              <a:rPr lang="en" sz="1467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Transportation Research Part A: Policy and Practice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73, 96–112.</a:t>
            </a:r>
            <a:endParaRPr sz="14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DD355-D602-BE4C-AECC-1467004871AD}"/>
              </a:ext>
            </a:extLst>
          </p:cNvPr>
          <p:cNvGrpSpPr/>
          <p:nvPr/>
        </p:nvGrpSpPr>
        <p:grpSpPr>
          <a:xfrm>
            <a:off x="144610" y="973852"/>
            <a:ext cx="6049994" cy="5302304"/>
            <a:chOff x="339922" y="973852"/>
            <a:chExt cx="6049994" cy="53023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34C26-3D42-3E42-8941-D5CC76DCE222}"/>
                </a:ext>
              </a:extLst>
            </p:cNvPr>
            <p:cNvSpPr/>
            <p:nvPr/>
          </p:nvSpPr>
          <p:spPr>
            <a:xfrm>
              <a:off x="339922" y="973852"/>
              <a:ext cx="5919364" cy="528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5A76D-3A65-854B-A50F-9AE6BACF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352" y="994052"/>
              <a:ext cx="5995564" cy="5282104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B27F0A82-82AB-C74B-A5A5-43B0500B745E}"/>
              </a:ext>
            </a:extLst>
          </p:cNvPr>
          <p:cNvSpPr/>
          <p:nvPr/>
        </p:nvSpPr>
        <p:spPr>
          <a:xfrm rot="18900000">
            <a:off x="2466716" y="591906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4873F-24AB-0C48-A667-36476C98D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71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C693661-C604-8A49-84AB-1D93197DDB18}"/>
              </a:ext>
            </a:extLst>
          </p:cNvPr>
          <p:cNvSpPr/>
          <p:nvPr/>
        </p:nvSpPr>
        <p:spPr>
          <a:xfrm>
            <a:off x="6248112" y="1679251"/>
            <a:ext cx="5821724" cy="4142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53"/>
            <a:ext cx="10515600" cy="914399"/>
          </a:xfrm>
        </p:spPr>
        <p:txBody>
          <a:bodyPr>
            <a:normAutofit/>
          </a:bodyPr>
          <a:lstStyle/>
          <a:p>
            <a:r>
              <a:rPr lang="en-US" b="1" dirty="0"/>
              <a:t>Do</a:t>
            </a:r>
            <a:r>
              <a:rPr lang="en-US" dirty="0"/>
              <a:t>: Consider using </a:t>
            </a:r>
            <a:r>
              <a:rPr lang="en-US" i="1" dirty="0"/>
              <a:t>graphs</a:t>
            </a:r>
            <a:r>
              <a:rPr lang="en-US" dirty="0"/>
              <a:t> instead of </a:t>
            </a:r>
            <a:r>
              <a:rPr lang="en-US" i="1" dirty="0"/>
              <a:t>tables</a:t>
            </a:r>
          </a:p>
        </p:txBody>
      </p:sp>
      <p:pic>
        <p:nvPicPr>
          <p:cNvPr id="5" name="Google Shape;172;p23">
            <a:extLst>
              <a:ext uri="{FF2B5EF4-FFF2-40B4-BE49-F238E27FC236}">
                <a16:creationId xmlns:a16="http://schemas.microsoft.com/office/drawing/2014/main" id="{BD0BBEAE-8824-CE4C-AEF1-F86BFC56A2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851" y="1690009"/>
            <a:ext cx="5801958" cy="4142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23">
            <a:extLst>
              <a:ext uri="{FF2B5EF4-FFF2-40B4-BE49-F238E27FC236}">
                <a16:creationId xmlns:a16="http://schemas.microsoft.com/office/drawing/2014/main" id="{8D643D01-DCE9-484D-827E-AAD521CCF55E}"/>
              </a:ext>
            </a:extLst>
          </p:cNvPr>
          <p:cNvSpPr/>
          <p:nvPr/>
        </p:nvSpPr>
        <p:spPr>
          <a:xfrm>
            <a:off x="2773049" y="6334317"/>
            <a:ext cx="9418951" cy="52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Helveston, J. P., Y. Liu, E. M. Feit, E. Fuchs, E. </a:t>
            </a:r>
            <a:r>
              <a:rPr lang="en" sz="14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Klampﬂ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J.J. Michalek (2015) “Will subsidies drive electric vehicle adoption? Measuring consumer preferences in the U.S. and China.” </a:t>
            </a:r>
            <a:r>
              <a:rPr lang="en" sz="1467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Transportation Research Part A: Policy and Practice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73, 96–112.</a:t>
            </a:r>
            <a:endParaRPr sz="14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DD355-D602-BE4C-AECC-1467004871AD}"/>
              </a:ext>
            </a:extLst>
          </p:cNvPr>
          <p:cNvGrpSpPr/>
          <p:nvPr/>
        </p:nvGrpSpPr>
        <p:grpSpPr>
          <a:xfrm>
            <a:off x="144610" y="973852"/>
            <a:ext cx="6049994" cy="5302304"/>
            <a:chOff x="339922" y="973852"/>
            <a:chExt cx="6049994" cy="53023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34C26-3D42-3E42-8941-D5CC76DCE222}"/>
                </a:ext>
              </a:extLst>
            </p:cNvPr>
            <p:cNvSpPr/>
            <p:nvPr/>
          </p:nvSpPr>
          <p:spPr>
            <a:xfrm>
              <a:off x="339922" y="973852"/>
              <a:ext cx="5919364" cy="528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5A76D-3A65-854B-A50F-9AE6BACF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352" y="994052"/>
              <a:ext cx="5995564" cy="5282104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B27F0A82-82AB-C74B-A5A5-43B0500B745E}"/>
              </a:ext>
            </a:extLst>
          </p:cNvPr>
          <p:cNvSpPr/>
          <p:nvPr/>
        </p:nvSpPr>
        <p:spPr>
          <a:xfrm rot="18900000">
            <a:off x="2466716" y="591906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470012E1-1AB0-B743-8B73-57AEEA4EBD03}"/>
              </a:ext>
            </a:extLst>
          </p:cNvPr>
          <p:cNvSpPr/>
          <p:nvPr/>
        </p:nvSpPr>
        <p:spPr>
          <a:xfrm rot="18900000">
            <a:off x="8659145" y="707928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5811E-72C7-4648-8D6A-DF6F10B42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997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F636D-91A6-6147-A97E-6F49F6E2B78A}"/>
              </a:ext>
            </a:extLst>
          </p:cNvPr>
          <p:cNvSpPr txBox="1"/>
          <p:nvPr/>
        </p:nvSpPr>
        <p:spPr>
          <a:xfrm>
            <a:off x="296012" y="679390"/>
            <a:ext cx="5489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</a:t>
            </a:r>
            <a:r>
              <a:rPr lang="en-US" sz="2800" dirty="0"/>
              <a:t>: </a:t>
            </a:r>
          </a:p>
          <a:p>
            <a:r>
              <a:rPr lang="en-US" sz="2800" dirty="0"/>
              <a:t>Change in </a:t>
            </a:r>
            <a:r>
              <a:rPr lang="en-US" sz="2800" u="sng" dirty="0"/>
              <a:t>continuous</a:t>
            </a:r>
            <a:r>
              <a:rPr lang="en-US" sz="2800" dirty="0"/>
              <a:t>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4EE6-6301-CD40-BC51-129AC1FB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2" y="1844202"/>
            <a:ext cx="5489765" cy="4117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89FF-4CA2-6041-BE0F-493627320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042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F636D-91A6-6147-A97E-6F49F6E2B78A}"/>
              </a:ext>
            </a:extLst>
          </p:cNvPr>
          <p:cNvSpPr txBox="1"/>
          <p:nvPr/>
        </p:nvSpPr>
        <p:spPr>
          <a:xfrm>
            <a:off x="296012" y="679390"/>
            <a:ext cx="5489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</a:t>
            </a:r>
            <a:r>
              <a:rPr lang="en-US" sz="2800" dirty="0"/>
              <a:t>: </a:t>
            </a:r>
          </a:p>
          <a:p>
            <a:r>
              <a:rPr lang="en-US" sz="2800" dirty="0"/>
              <a:t>Change in </a:t>
            </a:r>
            <a:r>
              <a:rPr lang="en-US" sz="2800" u="sng" dirty="0"/>
              <a:t>continuous</a:t>
            </a:r>
            <a:r>
              <a:rPr lang="en-US" sz="2800" dirty="0"/>
              <a:t> variable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150117-9720-DB4F-8B51-1F82C052C0BA}"/>
              </a:ext>
            </a:extLst>
          </p:cNvPr>
          <p:cNvSpPr txBox="1"/>
          <p:nvPr/>
        </p:nvSpPr>
        <p:spPr>
          <a:xfrm>
            <a:off x="6355976" y="679390"/>
            <a:ext cx="5489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Discrete</a:t>
            </a:r>
            <a:r>
              <a:rPr lang="en-US" sz="2800" dirty="0"/>
              <a:t>: </a:t>
            </a:r>
          </a:p>
          <a:p>
            <a:r>
              <a:rPr lang="en-US" sz="2800" dirty="0"/>
              <a:t>Identify (a few) </a:t>
            </a:r>
            <a:r>
              <a:rPr lang="en-US" sz="2800" u="sng" dirty="0"/>
              <a:t>categorical</a:t>
            </a:r>
            <a:r>
              <a:rPr lang="en-US" sz="2800" dirty="0"/>
              <a:t>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9CB6-8D58-A142-A143-1DC6A4A2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76" y="1844202"/>
            <a:ext cx="5489766" cy="4117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84EE6-6301-CD40-BC51-129AC1FB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2" y="1844202"/>
            <a:ext cx="5489765" cy="4117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89FF-4CA2-6041-BE0F-493627320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328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a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272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83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84E5B6-2BB4-3B41-AE76-2AE17DDAA9B1}"/>
              </a:ext>
            </a:extLst>
          </p:cNvPr>
          <p:cNvGraphicFramePr>
            <a:graphicFrameLocks noGrp="1"/>
          </p:cNvGraphicFramePr>
          <p:nvPr/>
        </p:nvGraphicFramePr>
        <p:xfrm>
          <a:off x="2004732" y="1396749"/>
          <a:ext cx="7429500" cy="454152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7617336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875105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328240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038439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594598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98359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844044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1895327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79177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0830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0428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8422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216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679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990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9545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436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4572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6975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0404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9740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806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4189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233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St. Dev: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275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2362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457E5-F0F2-6B49-ADD2-4F07362D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66" y="1125639"/>
            <a:ext cx="7018468" cy="52638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</p:spTree>
    <p:extLst>
      <p:ext uri="{BB962C8B-B14F-4D97-AF65-F5344CB8AC3E}">
        <p14:creationId xmlns:p14="http://schemas.microsoft.com/office/powerpoint/2010/main" val="417760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14433-14F2-DD43-BCEC-2EA32984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4" y="1780112"/>
            <a:ext cx="5295441" cy="3971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B9A8B-6CE9-9844-A837-6F60FEBB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51" y="1518230"/>
            <a:ext cx="4781528" cy="4781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3D77ACE8-4B41-3745-B4A8-7CF14DB6AF17}"/>
              </a:ext>
            </a:extLst>
          </p:cNvPr>
          <p:cNvSpPr/>
          <p:nvPr/>
        </p:nvSpPr>
        <p:spPr>
          <a:xfrm rot="18900000">
            <a:off x="2515032" y="343761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C0FAA25A-4EAF-0B48-B8D2-B21909342F6A}"/>
              </a:ext>
            </a:extLst>
          </p:cNvPr>
          <p:cNvSpPr/>
          <p:nvPr/>
        </p:nvSpPr>
        <p:spPr>
          <a:xfrm rot="18900000">
            <a:off x="8583898" y="389065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A69C6-E352-9540-B5A8-86A92DB7B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34F733-FBB7-CD42-9E6B-57278BAC8D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1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06C0-1E8A-1B48-A3DB-5AFAF1FF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01367"/>
            <a:ext cx="10515600" cy="914399"/>
          </a:xfrm>
        </p:spPr>
        <p:txBody>
          <a:bodyPr>
            <a:noAutofit/>
          </a:bodyPr>
          <a:lstStyle/>
          <a:p>
            <a:r>
              <a:rPr lang="en-US" sz="3200" u="sng" dirty="0" err="1"/>
              <a:t>Geoms</a:t>
            </a:r>
            <a:r>
              <a:rPr lang="en-US" sz="3200" dirty="0"/>
              <a:t>: geometric shapes used to represent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4E741-B614-624E-8CD8-F261808463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1519422"/>
            <a:ext cx="3303377" cy="2346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DB344F-9957-EF48-8B1E-5013761B4E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1514613"/>
            <a:ext cx="3277720" cy="2355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0DF91-81A0-7E41-A48A-1293D3DEE5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3961104"/>
            <a:ext cx="3277720" cy="250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A4A1EF-F4E9-8A45-A587-0A5D4EC438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3967003"/>
            <a:ext cx="3303377" cy="2422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EE24E-C627-FB46-9706-7349349C9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6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Pre-attentive attributes: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position, color, shape, curvature, etc.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Non-data ink: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scales, grid lines, legend, labels,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1CC1D5-C111-5246-9CAC-57CEBFADFC28}"/>
              </a:ext>
            </a:extLst>
          </p:cNvPr>
          <p:cNvSpPr/>
          <p:nvPr/>
        </p:nvSpPr>
        <p:spPr>
          <a:xfrm>
            <a:off x="535235" y="4938441"/>
            <a:ext cx="4388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/>
              <a:t>No</a:t>
            </a:r>
            <a:r>
              <a:rPr lang="en-US" sz="2800" dirty="0"/>
              <a:t> “chart junk” (</a:t>
            </a:r>
            <a:r>
              <a:rPr lang="en-US" sz="2800" dirty="0" err="1"/>
              <a:t>Tufte</a:t>
            </a:r>
            <a:r>
              <a:rPr lang="en-US" sz="2800" dirty="0"/>
              <a:t>, 2001)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6653868E-0030-A54C-AF8F-B943E3BE5D7A}"/>
              </a:ext>
            </a:extLst>
          </p:cNvPr>
          <p:cNvSpPr/>
          <p:nvPr/>
        </p:nvSpPr>
        <p:spPr>
          <a:xfrm rot="18900000">
            <a:off x="9296605" y="203657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823" y="2276272"/>
            <a:ext cx="5668365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Erase non-data ink.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9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7E9EF-E06C-4A41-B902-D1925E7F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4" y="967236"/>
            <a:ext cx="8440332" cy="4923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47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 descr="A picture containing guitar&#10;&#10;Description automatically generated">
            <a:extLst>
              <a:ext uri="{FF2B5EF4-FFF2-40B4-BE49-F238E27FC236}">
                <a16:creationId xmlns:a16="http://schemas.microsoft.com/office/drawing/2014/main" id="{9527DF6E-C807-2A48-B88B-17104D1C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9" y="1657865"/>
            <a:ext cx="5870454" cy="445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F850A-8B2C-A746-BEDE-67740D7B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7438" y="1657865"/>
            <a:ext cx="5013748" cy="4456665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07DB9001-304E-7D42-8492-FA77CA7763D9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A45185F1-0023-9644-847B-C42EC642D64B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846FA-D5C5-7A44-AF91-DD11D2148695}"/>
              </a:ext>
            </a:extLst>
          </p:cNvPr>
          <p:cNvSpPr/>
          <p:nvPr/>
        </p:nvSpPr>
        <p:spPr>
          <a:xfrm>
            <a:off x="508239" y="6191614"/>
            <a:ext cx="5968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Figure 1.6: `Monstrous Costs’ by Nigel Holmes, in Healy, 2018</a:t>
            </a:r>
          </a:p>
        </p:txBody>
      </p:sp>
    </p:spTree>
    <p:extLst>
      <p:ext uri="{BB962C8B-B14F-4D97-AF65-F5344CB8AC3E}">
        <p14:creationId xmlns:p14="http://schemas.microsoft.com/office/powerpoint/2010/main" val="25815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Lessons from </a:t>
            </a:r>
            <a:br>
              <a:rPr lang="en-US" dirty="0"/>
            </a:br>
            <a:r>
              <a:rPr lang="en-US" dirty="0"/>
              <a:t>Psychology research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5EC9EE3-5EC5-D848-A637-249E5B3FE9A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4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</p:spTree>
    <p:extLst>
      <p:ext uri="{BB962C8B-B14F-4D97-AF65-F5344CB8AC3E}">
        <p14:creationId xmlns:p14="http://schemas.microsoft.com/office/powerpoint/2010/main" val="117873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81999A58-DE66-BA45-9789-60910831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78" y="214408"/>
            <a:ext cx="4227064" cy="4666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3828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388442" y="1285997"/>
            <a:ext cx="876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Pattern recognition hierarchy: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9B3B07-EC75-2946-BF2A-93CBD64F9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82" b="20553"/>
          <a:stretch/>
        </p:blipFill>
        <p:spPr>
          <a:xfrm>
            <a:off x="1388442" y="2436876"/>
            <a:ext cx="9454025" cy="155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9F5F0C-E08C-AA4A-B02D-91D2AEC02212}"/>
              </a:ext>
            </a:extLst>
          </p:cNvPr>
          <p:cNvSpPr/>
          <p:nvPr/>
        </p:nvSpPr>
        <p:spPr>
          <a:xfrm>
            <a:off x="1727954" y="4341248"/>
            <a:ext cx="3516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 More accurate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E6EA-3D6C-3D46-8610-4285FA5CFEDD}"/>
              </a:ext>
            </a:extLst>
          </p:cNvPr>
          <p:cNvSpPr/>
          <p:nvPr/>
        </p:nvSpPr>
        <p:spPr>
          <a:xfrm>
            <a:off x="7129147" y="4354825"/>
            <a:ext cx="3373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Less accurate </a:t>
            </a:r>
            <a:endParaRPr lang="en-US" sz="36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AF3BC06-DF3F-FC40-9FDD-11E9184F0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46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881187" y="1686469"/>
            <a:ext cx="8429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Full disclosure:</a:t>
            </a:r>
          </a:p>
          <a:p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Much of the next 50-ish slides are from John </a:t>
            </a:r>
            <a:r>
              <a:rPr lang="en-US" sz="4000" dirty="0" err="1">
                <a:solidFill>
                  <a:schemeClr val="bg1"/>
                </a:solidFill>
                <a:latin typeface="Lato" panose="020F0502020204030203" pitchFamily="34" charset="77"/>
              </a:rPr>
              <a:t>Rauser’s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  <a:hlinkClick r:id="rId2"/>
              </a:rPr>
              <a:t>talk on YouTube</a:t>
            </a:r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DDC6676-426D-F14E-92EE-5C34E6282944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8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2716452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Discrimination	X != Y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Ranking		X &gt; 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Ratioing		X / 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025588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1CFE4B-8F18-2B4F-BAC6-7C08F017D24C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8118" y="1747211"/>
            <a:ext cx="8780929" cy="3363577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heart of quantitative reasoning is a single question: compared to what?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Tufte, Envisioning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7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206857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2528" y="1117899"/>
            <a:ext cx="8046944" cy="4622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219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789" y="1747211"/>
            <a:ext cx="9395011" cy="33635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word processing software</a:t>
            </a:r>
            <a:b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make us great writers.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Stephen Few, Show Me The Numbers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57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34" y="210222"/>
            <a:ext cx="8046944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448300" y="1184023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66911" y="808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94E00-2EF7-E44C-8128-0C981DE8A167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153199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34" y="210222"/>
            <a:ext cx="8046944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593515" y="17258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3987259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34" y="210222"/>
            <a:ext cx="8046944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28926" y="8114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6795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2941F50-714A-F540-AAA2-90D7529968F6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ED5337-AD38-DE45-8988-7B4D98E17D08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331477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  <p:sp>
        <p:nvSpPr>
          <p:cNvPr id="2" name="Left Bracket 1">
            <a:extLst>
              <a:ext uri="{FF2B5EF4-FFF2-40B4-BE49-F238E27FC236}">
                <a16:creationId xmlns:a16="http://schemas.microsoft.com/office/drawing/2014/main" id="{14C14C5B-88BA-C749-899C-E3628DBB3EDE}"/>
              </a:ext>
            </a:extLst>
          </p:cNvPr>
          <p:cNvSpPr/>
          <p:nvPr/>
        </p:nvSpPr>
        <p:spPr>
          <a:xfrm>
            <a:off x="3686176" y="4558553"/>
            <a:ext cx="159683" cy="887506"/>
          </a:xfrm>
          <a:prstGeom prst="leftBracke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3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933469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609492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D7B3C-8245-6E47-8E12-556C5D46FB1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094D106-6575-4B42-A31F-DC5A9A9AD9F0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6647A6-3CC8-8C45-9E91-E9E66BAFAE1E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9589796" y="76700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20730110" flipH="1">
            <a:off x="9589795" y="59543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35335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6654715" y="797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869890">
            <a:off x="3947960" y="76699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105333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2F5BB3-3937-F044-BAE3-F7CCD36C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03" y="389262"/>
            <a:ext cx="4786745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We don’t write paragraphs like this: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EDF4A-BDFC-844A-95DB-81512AEAD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18" y="1755544"/>
            <a:ext cx="5925916" cy="4144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3B613-5DF1-AB4F-8D9C-2F398F3103AA}"/>
              </a:ext>
            </a:extLst>
          </p:cNvPr>
          <p:cNvSpPr txBox="1"/>
          <p:nvPr/>
        </p:nvSpPr>
        <p:spPr>
          <a:xfrm>
            <a:off x="1436565" y="6352143"/>
            <a:ext cx="32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Few (2012, pg. 227)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3D2B9F2-A881-594C-8474-FEC11684954E}"/>
              </a:ext>
            </a:extLst>
          </p:cNvPr>
          <p:cNvSpPr txBox="1">
            <a:spLocks/>
          </p:cNvSpPr>
          <p:nvPr/>
        </p:nvSpPr>
        <p:spPr>
          <a:xfrm>
            <a:off x="7171480" y="408237"/>
            <a:ext cx="4096403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Eurostile" panose="020B0504020202050204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Exo" pitchFamily="2" charset="77"/>
              </a:rPr>
              <a:t>So don’t make graphs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97F47-82AA-9447-A408-3F0421A6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821" y="1690074"/>
            <a:ext cx="4179248" cy="4392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59F2E9-F373-C245-9895-32FCBA888597}"/>
              </a:ext>
            </a:extLst>
          </p:cNvPr>
          <p:cNvSpPr txBox="1"/>
          <p:nvPr/>
        </p:nvSpPr>
        <p:spPr>
          <a:xfrm>
            <a:off x="9367600" y="6449763"/>
            <a:ext cx="282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excelcharts.com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97FA5-089D-0245-ADB9-929CC2375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5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927776"/>
            <a:ext cx="8046943" cy="5029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3781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A799D29-DA49-9847-8B90-BBFE2977DEA7}"/>
              </a:ext>
            </a:extLst>
          </p:cNvPr>
          <p:cNvSpPr/>
          <p:nvPr/>
        </p:nvSpPr>
        <p:spPr>
          <a:xfrm rot="869890">
            <a:off x="3321352" y="131384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5EB58A1-B62B-8941-9414-B69798C0BE62}"/>
              </a:ext>
            </a:extLst>
          </p:cNvPr>
          <p:cNvSpPr/>
          <p:nvPr/>
        </p:nvSpPr>
        <p:spPr>
          <a:xfrm rot="20730110" flipH="1">
            <a:off x="10838256" y="55464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AACFE-6E2E-FA47-8A3A-3592BA47F86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257504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093305E-512F-D045-A155-D25E495C9088}"/>
              </a:ext>
            </a:extLst>
          </p:cNvPr>
          <p:cNvSpPr/>
          <p:nvPr/>
        </p:nvSpPr>
        <p:spPr>
          <a:xfrm rot="20730110" flipH="1">
            <a:off x="5693980" y="267648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E44D91D-6536-9344-9EA9-69FC2548F4A4}"/>
              </a:ext>
            </a:extLst>
          </p:cNvPr>
          <p:cNvSpPr/>
          <p:nvPr/>
        </p:nvSpPr>
        <p:spPr>
          <a:xfrm rot="869890">
            <a:off x="3204459" y="267648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82A0BA-6EEF-044C-82EC-94EE3842E1E6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21509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A962FC-EF23-4C45-9B95-E7354B0A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914" y="1008231"/>
            <a:ext cx="6891264" cy="51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64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55318DC-1171-4F43-9A73-60000E5E254E}"/>
              </a:ext>
            </a:extLst>
          </p:cNvPr>
          <p:cNvSpPr/>
          <p:nvPr/>
        </p:nvSpPr>
        <p:spPr>
          <a:xfrm rot="21349857" flipH="1">
            <a:off x="7990207" y="604577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714FF9-4EF5-E14C-B644-3C4303631591}"/>
              </a:ext>
            </a:extLst>
          </p:cNvPr>
          <p:cNvSpPr/>
          <p:nvPr/>
        </p:nvSpPr>
        <p:spPr>
          <a:xfrm rot="21349857" flipH="1">
            <a:off x="7995680" y="626093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55318DC-1171-4F43-9A73-60000E5E254E}"/>
              </a:ext>
            </a:extLst>
          </p:cNvPr>
          <p:cNvSpPr/>
          <p:nvPr/>
        </p:nvSpPr>
        <p:spPr>
          <a:xfrm rot="21349857" flipH="1">
            <a:off x="8539586" y="5100923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714FF9-4EF5-E14C-B644-3C4303631591}"/>
              </a:ext>
            </a:extLst>
          </p:cNvPr>
          <p:cNvSpPr/>
          <p:nvPr/>
        </p:nvSpPr>
        <p:spPr>
          <a:xfrm rot="21349857" flipH="1">
            <a:off x="8652008" y="5679447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49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DAA200A-C4E3-4F42-8D0A-47A29AFA0238}"/>
              </a:ext>
            </a:extLst>
          </p:cNvPr>
          <p:cNvSpPr/>
          <p:nvPr/>
        </p:nvSpPr>
        <p:spPr>
          <a:xfrm rot="20730110" flipH="1">
            <a:off x="8620012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88EA2BF-165E-E646-A854-0B68A558E91C}"/>
              </a:ext>
            </a:extLst>
          </p:cNvPr>
          <p:cNvSpPr/>
          <p:nvPr/>
        </p:nvSpPr>
        <p:spPr>
          <a:xfrm rot="869890">
            <a:off x="6133640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15A92-682E-0640-B5DC-861AF46999A9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27351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85CE9-B44C-974E-8755-C7C495D2A874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2A5BEED-24F3-4944-B97F-D051148AFB9A}"/>
              </a:ext>
            </a:extLst>
          </p:cNvPr>
          <p:cNvSpPr/>
          <p:nvPr/>
        </p:nvSpPr>
        <p:spPr>
          <a:xfrm rot="21349857" flipH="1">
            <a:off x="10545223" y="84511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30D1D56-9C78-9F4B-AC03-26ED306ED157}"/>
              </a:ext>
            </a:extLst>
          </p:cNvPr>
          <p:cNvSpPr/>
          <p:nvPr/>
        </p:nvSpPr>
        <p:spPr>
          <a:xfrm rot="21349857" flipH="1">
            <a:off x="7013867" y="4688608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3A064-98FC-CD46-9ADD-139AEB8398AB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43502B0-76AB-3845-9B1E-DD587BE1792C}"/>
              </a:ext>
            </a:extLst>
          </p:cNvPr>
          <p:cNvSpPr/>
          <p:nvPr/>
        </p:nvSpPr>
        <p:spPr>
          <a:xfrm rot="21349857" flipH="1">
            <a:off x="7025019" y="434264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75D9D87-48A6-9841-AA09-29DA58E9EA39}"/>
              </a:ext>
            </a:extLst>
          </p:cNvPr>
          <p:cNvSpPr/>
          <p:nvPr/>
        </p:nvSpPr>
        <p:spPr>
          <a:xfrm rot="250143">
            <a:off x="6155221" y="451142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23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D902C-136A-9E41-97B1-6E59338129A7}"/>
              </a:ext>
            </a:extLst>
          </p:cNvPr>
          <p:cNvSpPr/>
          <p:nvPr/>
        </p:nvSpPr>
        <p:spPr>
          <a:xfrm>
            <a:off x="243728" y="4641189"/>
            <a:ext cx="35617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to scale to 0: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Lowers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Isn't needed for accurate ratioing</a:t>
            </a:r>
          </a:p>
        </p:txBody>
      </p:sp>
    </p:spTree>
    <p:extLst>
      <p:ext uri="{BB962C8B-B14F-4D97-AF65-F5344CB8AC3E}">
        <p14:creationId xmlns:p14="http://schemas.microsoft.com/office/powerpoint/2010/main" val="128373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Good visualizations optimize for the human visual-memory system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DCB8795-E402-5E41-917C-7B565D48E47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4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6F500-45DF-8C45-9F1A-89308C1AD777}"/>
              </a:ext>
            </a:extLst>
          </p:cNvPr>
          <p:cNvSpPr/>
          <p:nvPr/>
        </p:nvSpPr>
        <p:spPr>
          <a:xfrm>
            <a:off x="243728" y="5179072"/>
            <a:ext cx="3093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Ordering still crucial</a:t>
            </a:r>
          </a:p>
        </p:txBody>
      </p:sp>
    </p:spTree>
    <p:extLst>
      <p:ext uri="{BB962C8B-B14F-4D97-AF65-F5344CB8AC3E}">
        <p14:creationId xmlns:p14="http://schemas.microsoft.com/office/powerpoint/2010/main" val="2214266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Assembly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274388"/>
            <a:ext cx="526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grouping of graphical elements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583524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88E632-0DE3-724C-96F0-2ECB5A3D05E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Gestalt Psychology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478197" y="4370521"/>
            <a:ext cx="923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whole has a reality that is entirely separate from the parts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6E143-0787-6C49-B5D2-230F49D9A81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0056" y="1080786"/>
            <a:ext cx="3171341" cy="46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64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DCE96-1E3E-0747-94A0-8EDE6DDA126C}"/>
              </a:ext>
            </a:extLst>
          </p:cNvPr>
          <p:cNvSpPr txBox="1"/>
          <p:nvPr/>
        </p:nvSpPr>
        <p:spPr>
          <a:xfrm>
            <a:off x="4510329" y="480448"/>
            <a:ext cx="317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Reification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843" y="1756545"/>
            <a:ext cx="6587204" cy="32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3815" y="0"/>
            <a:ext cx="65809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0B472-2C60-D845-9D4A-2E11CBC6AD23}"/>
              </a:ext>
            </a:extLst>
          </p:cNvPr>
          <p:cNvSpPr txBox="1"/>
          <p:nvPr/>
        </p:nvSpPr>
        <p:spPr>
          <a:xfrm>
            <a:off x="5039307" y="5421547"/>
            <a:ext cx="3455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Emergence</a:t>
            </a:r>
          </a:p>
        </p:txBody>
      </p:sp>
    </p:spTree>
    <p:extLst>
      <p:ext uri="{BB962C8B-B14F-4D97-AF65-F5344CB8AC3E}">
        <p14:creationId xmlns:p14="http://schemas.microsoft.com/office/powerpoint/2010/main" val="21084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97B116-D54E-EA47-8FDC-5BFF7B8B4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07717"/>
              </p:ext>
            </p:extLst>
          </p:nvPr>
        </p:nvGraphicFramePr>
        <p:xfrm>
          <a:off x="1174857" y="274762"/>
          <a:ext cx="2560234" cy="630847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80117">
                  <a:extLst>
                    <a:ext uri="{9D8B030D-6E8A-4147-A177-3AD203B41FA5}">
                      <a16:colId xmlns:a16="http://schemas.microsoft.com/office/drawing/2014/main" val="1825533240"/>
                    </a:ext>
                  </a:extLst>
                </a:gridCol>
                <a:gridCol w="1280117">
                  <a:extLst>
                    <a:ext uri="{9D8B030D-6E8A-4147-A177-3AD203B41FA5}">
                      <a16:colId xmlns:a16="http://schemas.microsoft.com/office/drawing/2014/main" val="4150684932"/>
                    </a:ext>
                  </a:extLst>
                </a:gridCol>
              </a:tblGrid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43712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1.236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91161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1.112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88121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28598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63084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22492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9903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73237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184209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77357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713544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835015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0011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8119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02787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3658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5728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996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78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1.316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01411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068106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244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1100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6269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3275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EAF6B9-6F35-6C44-9291-C34359EB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34041" y="508767"/>
            <a:ext cx="6040555" cy="6040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A1B55-3371-3342-B435-476CC1235CEF}"/>
              </a:ext>
            </a:extLst>
          </p:cNvPr>
          <p:cNvSpPr txBox="1"/>
          <p:nvPr/>
        </p:nvSpPr>
        <p:spPr>
          <a:xfrm>
            <a:off x="6096000" y="2821158"/>
            <a:ext cx="41070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Exo" pitchFamily="2" charset="77"/>
              </a:rPr>
              <a:t>Law of closure</a:t>
            </a:r>
          </a:p>
        </p:txBody>
      </p:sp>
    </p:spTree>
    <p:extLst>
      <p:ext uri="{BB962C8B-B14F-4D97-AF65-F5344CB8AC3E}">
        <p14:creationId xmlns:p14="http://schemas.microsoft.com/office/powerpoint/2010/main" val="18191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Prägnanz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187940" y="4241483"/>
            <a:ext cx="1016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strongly prefer to interpret stimuli as regular, simple, and orderly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B047C-F581-FB4F-BE4D-F95B5653B43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1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72A45-7691-8146-9C8C-B3C59C2EF0FD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</p:spTree>
    <p:extLst>
      <p:ext uri="{BB962C8B-B14F-4D97-AF65-F5344CB8AC3E}">
        <p14:creationId xmlns:p14="http://schemas.microsoft.com/office/powerpoint/2010/main" val="129294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60CC70-481D-F043-AD05-55D16BCEF3F8}"/>
              </a:ext>
            </a:extLst>
          </p:cNvPr>
          <p:cNvSpPr txBox="1"/>
          <p:nvPr/>
        </p:nvSpPr>
        <p:spPr>
          <a:xfrm>
            <a:off x="838200" y="1640540"/>
            <a:ext cx="6840071" cy="34459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63"/>
            <a:ext cx="10515600" cy="1272347"/>
          </a:xfrm>
        </p:spPr>
        <p:txBody>
          <a:bodyPr>
            <a:normAutofit/>
          </a:bodyPr>
          <a:lstStyle/>
          <a:p>
            <a:r>
              <a:rPr lang="en-US" dirty="0"/>
              <a:t>A (very) simplified model of </a:t>
            </a:r>
            <a:br>
              <a:rPr lang="en-US" dirty="0"/>
            </a:br>
            <a:r>
              <a:rPr lang="en-US" dirty="0"/>
              <a:t>visual-memory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8498F-51C1-A540-9D83-4A92A5333ED4}"/>
              </a:ext>
            </a:extLst>
          </p:cNvPr>
          <p:cNvSpPr txBox="1"/>
          <p:nvPr/>
        </p:nvSpPr>
        <p:spPr>
          <a:xfrm>
            <a:off x="1048869" y="1897446"/>
            <a:ext cx="23586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Iconic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1 sec.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“Pre-attentive”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809CD-D805-574E-B76E-476FFB7F5FB9}"/>
              </a:ext>
            </a:extLst>
          </p:cNvPr>
          <p:cNvSpPr txBox="1"/>
          <p:nvPr/>
        </p:nvSpPr>
        <p:spPr>
          <a:xfrm>
            <a:off x="4393463" y="3491987"/>
            <a:ext cx="300614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Working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few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(3-4 chunks)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13F90-1A40-AE43-A6C4-9B5167830D6D}"/>
              </a:ext>
            </a:extLst>
          </p:cNvPr>
          <p:cNvSpPr txBox="1"/>
          <p:nvPr/>
        </p:nvSpPr>
        <p:spPr>
          <a:xfrm>
            <a:off x="8385541" y="5086528"/>
            <a:ext cx="264925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Long-term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Lifetime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753C49F-DE7A-DC41-A9C8-E145A8A369EC}"/>
              </a:ext>
            </a:extLst>
          </p:cNvPr>
          <p:cNvCxnSpPr>
            <a:stCxn id="21" idx="3"/>
            <a:endCxn id="22" idx="0"/>
          </p:cNvCxnSpPr>
          <p:nvPr/>
        </p:nvCxnSpPr>
        <p:spPr>
          <a:xfrm>
            <a:off x="3407528" y="2497611"/>
            <a:ext cx="2489007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EA58B3C-EB24-B448-A418-05067E97BD55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7399607" y="4092152"/>
            <a:ext cx="2310560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E51EB2-7EAB-7447-837A-CF9A1ED23863}"/>
              </a:ext>
            </a:extLst>
          </p:cNvPr>
          <p:cNvSpPr txBox="1"/>
          <p:nvPr/>
        </p:nvSpPr>
        <p:spPr>
          <a:xfrm>
            <a:off x="3610535" y="2097500"/>
            <a:ext cx="2292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Attention “grabbed”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A82D8-5676-B948-A3A1-796A5A66FA9C}"/>
              </a:ext>
            </a:extLst>
          </p:cNvPr>
          <p:cNvSpPr txBox="1"/>
          <p:nvPr/>
        </p:nvSpPr>
        <p:spPr>
          <a:xfrm>
            <a:off x="7678271" y="3692041"/>
            <a:ext cx="3121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 / main message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23681-BF5F-8B47-BFB8-92D96167B280}"/>
              </a:ext>
            </a:extLst>
          </p:cNvPr>
          <p:cNvSpPr txBox="1"/>
          <p:nvPr/>
        </p:nvSpPr>
        <p:spPr>
          <a:xfrm>
            <a:off x="718195" y="5078864"/>
            <a:ext cx="345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Effect graphs focus on this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CA779-3719-FD46-89CC-AE28A21BF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3" grpId="0" animBg="1"/>
      <p:bldP spid="34" grpId="0"/>
      <p:bldP spid="35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2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396C-1535-C545-9164-9617B79BE29F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</p:spTree>
    <p:extLst>
      <p:ext uri="{BB962C8B-B14F-4D97-AF65-F5344CB8AC3E}">
        <p14:creationId xmlns:p14="http://schemas.microsoft.com/office/powerpoint/2010/main" val="2113339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5858A-65CB-1C42-A20C-07914BAF951A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25381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AE0CE1-273C-6148-8850-2078A872C3B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65428-B80B-304A-A738-7BA0FD880354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069283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A2B68-4AE4-9441-91B8-089782B211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BC372-EF48-F94E-ACC1-E4155F194AFB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248665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95ED89-4CFB-2247-99E3-7925AF7A8BA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08113-6A4D-C544-AA8C-A4287883FA5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049964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760132"/>
            <a:ext cx="8046940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4E5C9-AB5D-884B-8077-163CF1CBE107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0ADFD-97CE-834D-8481-4827CC386103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6393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28984432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553023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DB9586F-1BED-0A41-BFED-5C71CCBBD9E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58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32" y="1033718"/>
            <a:ext cx="7817625" cy="46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382" y="1272969"/>
            <a:ext cx="10515600" cy="128735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Exo" pitchFamily="2" charset="77"/>
              </a:rPr>
              <a:t>Two objectives of effective graphs: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AFDB03-DBA9-FB48-937E-7CC0F4E960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9382" y="3012143"/>
            <a:ext cx="10515600" cy="20654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Grab &amp; direct attention (iconic memory)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Reduce processing demands (working memory)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75206-0288-D240-BC8E-CB4668855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62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1F9D6-0D36-B242-8758-C929FCDFB9F8}"/>
              </a:ext>
            </a:extLst>
          </p:cNvPr>
          <p:cNvSpPr/>
          <p:nvPr/>
        </p:nvSpPr>
        <p:spPr>
          <a:xfrm>
            <a:off x="518064" y="732776"/>
            <a:ext cx="713587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Lato" panose="020F0502020204030203" pitchFamily="34" charset="77"/>
              </a:rPr>
              <a:t>Norman door (n.):</a:t>
            </a:r>
          </a:p>
          <a:p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where the design tells you to do the opposite of what you're actually supposed to do.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that gives the wrong signal and needs a sign to correct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EC611-0F64-C645-8FA8-B905B2AD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487" y="732776"/>
            <a:ext cx="3644709" cy="5544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0322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9D650-771B-AD40-BB31-771BD358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163" y="1960277"/>
            <a:ext cx="5514978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91B9CD-ABE4-6041-AA84-4C21C06B0F67}"/>
              </a:ext>
            </a:extLst>
          </p:cNvPr>
          <p:cNvSpPr/>
          <p:nvPr/>
        </p:nvSpPr>
        <p:spPr>
          <a:xfrm>
            <a:off x="6396423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Non-Norman door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1A168-9D10-124A-BAA2-D43EBDC9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7" y="1960276"/>
            <a:ext cx="2809772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7FDF50-406D-F143-9E58-541C48F507F4}"/>
              </a:ext>
            </a:extLst>
          </p:cNvPr>
          <p:cNvSpPr/>
          <p:nvPr/>
        </p:nvSpPr>
        <p:spPr>
          <a:xfrm>
            <a:off x="614815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Norman door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746C717F-8B67-EB40-ABE0-F0AAF26C7787}"/>
              </a:ext>
            </a:extLst>
          </p:cNvPr>
          <p:cNvSpPr/>
          <p:nvPr/>
        </p:nvSpPr>
        <p:spPr>
          <a:xfrm rot="18900000">
            <a:off x="2552915" y="328117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D13C4CFA-E00B-D14F-87A3-032E32990CCA}"/>
              </a:ext>
            </a:extLst>
          </p:cNvPr>
          <p:cNvSpPr/>
          <p:nvPr/>
        </p:nvSpPr>
        <p:spPr>
          <a:xfrm rot="18900000">
            <a:off x="8511593" y="472579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848320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Recognizing that a geometric object encodes a physical value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4157456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9985DF3-7341-324A-A576-D572CAF4A26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1984" y="400208"/>
            <a:ext cx="8086143" cy="6064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17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4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08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51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695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896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2323E1-BB37-E64D-89DE-98934C8BF074}"/>
              </a:ext>
            </a:extLst>
          </p:cNvPr>
          <p:cNvSpPr/>
          <p:nvPr/>
        </p:nvSpPr>
        <p:spPr>
          <a:xfrm>
            <a:off x="4370962" y="0"/>
            <a:ext cx="3683540" cy="46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Hermann Grid illusion</a:t>
            </a:r>
          </a:p>
        </p:txBody>
      </p:sp>
    </p:spTree>
    <p:extLst>
      <p:ext uri="{BB962C8B-B14F-4D97-AF65-F5344CB8AC3E}">
        <p14:creationId xmlns:p14="http://schemas.microsoft.com/office/powerpoint/2010/main" val="176727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AEA16B-1040-BC49-B655-58A82286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6145A-2871-914E-836E-975BC0597C3D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821134907856412043612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304589640981709812734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123479827961203459816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234009816256908127634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123459087162342015237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A22A8-DE8B-534C-90C9-F8A70CCD0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34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869" y="2324910"/>
            <a:ext cx="7779267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all else, show the data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780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2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53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622" y="2235200"/>
            <a:ext cx="8708756" cy="2387600"/>
          </a:xfrm>
        </p:spPr>
        <p:txBody>
          <a:bodyPr/>
          <a:lstStyle/>
          <a:p>
            <a:r>
              <a:rPr lang="en-US" dirty="0"/>
              <a:t>10 lessons from research on visual perception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655550A-A416-A646-863A-F0E64275F9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36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C05A4-9689-6F45-AE56-2BF3178535A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72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1ACB12-ABC9-2F43-A172-8EC05207E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900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8753E-5755-5A4C-8894-F8D74D9E60F5}"/>
              </a:ext>
            </a:extLst>
          </p:cNvPr>
          <p:cNvSpPr txBox="1">
            <a:spLocks/>
          </p:cNvSpPr>
          <p:nvPr/>
        </p:nvSpPr>
        <p:spPr>
          <a:xfrm>
            <a:off x="6302019" y="1155215"/>
            <a:ext cx="5310068" cy="704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Ink proportions != true proportions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D270DD-7E36-6A42-9680-8A0FA5C0E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8DFF33-A3E1-7D41-82AA-E00E528D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00" y="2242102"/>
            <a:ext cx="4367306" cy="3108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89823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7E431-F81F-0C4E-BCA2-255EF29DD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C16C2-9C14-4244-91BE-690BE65DA549}"/>
              </a:ext>
            </a:extLst>
          </p:cNvPr>
          <p:cNvSpPr txBox="1">
            <a:spLocks/>
          </p:cNvSpPr>
          <p:nvPr/>
        </p:nvSpPr>
        <p:spPr>
          <a:xfrm>
            <a:off x="625642" y="1473346"/>
            <a:ext cx="5190051" cy="7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2) Occlusion: </a:t>
            </a:r>
            <a:r>
              <a:rPr lang="en-US" dirty="0" err="1"/>
              <a:t>geoms</a:t>
            </a:r>
            <a:r>
              <a:rPr lang="en-US" dirty="0"/>
              <a:t> are obscured</a:t>
            </a:r>
          </a:p>
        </p:txBody>
      </p:sp>
    </p:spTree>
    <p:extLst>
      <p:ext uri="{BB962C8B-B14F-4D97-AF65-F5344CB8AC3E}">
        <p14:creationId xmlns:p14="http://schemas.microsoft.com/office/powerpoint/2010/main" val="8631922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alternative to 3D: </a:t>
            </a:r>
            <a:r>
              <a:rPr lang="en-US" b="1" dirty="0"/>
              <a:t>faceting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E9913-16FF-C74F-9562-AD4D8BAB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19" y="2268624"/>
            <a:ext cx="5753664" cy="4109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ross 13">
            <a:extLst>
              <a:ext uri="{FF2B5EF4-FFF2-40B4-BE49-F238E27FC236}">
                <a16:creationId xmlns:a16="http://schemas.microsoft.com/office/drawing/2014/main" id="{72FE645A-D80A-0B4B-A7D6-0494D6CC37D2}"/>
              </a:ext>
            </a:extLst>
          </p:cNvPr>
          <p:cNvSpPr/>
          <p:nvPr/>
        </p:nvSpPr>
        <p:spPr>
          <a:xfrm rot="18900000">
            <a:off x="2479266" y="1115533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4A6DD4E4-F2EB-FC48-A675-90F1302C0C1C}"/>
              </a:ext>
            </a:extLst>
          </p:cNvPr>
          <p:cNvSpPr/>
          <p:nvPr/>
        </p:nvSpPr>
        <p:spPr>
          <a:xfrm rot="18900000">
            <a:off x="8437944" y="1313783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7E431-F81F-0C4E-BCA2-255EF29DD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15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7604568" cy="1095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3) The third dimension distracts from the data </a:t>
            </a:r>
          </a:p>
          <a:p>
            <a:pPr marL="0" indent="0">
              <a:buNone/>
            </a:pPr>
            <a:r>
              <a:rPr lang="en-US" dirty="0"/>
              <a:t>    (this is what </a:t>
            </a:r>
            <a:r>
              <a:rPr lang="en-US" dirty="0" err="1"/>
              <a:t>Tufte</a:t>
            </a:r>
            <a:r>
              <a:rPr lang="en-US" dirty="0"/>
              <a:t> calls “chart junk”)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D14AE-A6B7-9A46-8303-812B3BB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62" y="3221133"/>
            <a:ext cx="4606969" cy="2566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3B2E61-5D42-384E-B420-8DDE054B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51" y="2500757"/>
            <a:ext cx="4362330" cy="38776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B445819F-1E15-854E-B7EA-752579AB7173}"/>
              </a:ext>
            </a:extLst>
          </p:cNvPr>
          <p:cNvSpPr/>
          <p:nvPr/>
        </p:nvSpPr>
        <p:spPr>
          <a:xfrm rot="18900000">
            <a:off x="2660410" y="2290698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60C9543-A461-164C-805D-000EF0DF2B9C}"/>
              </a:ext>
            </a:extLst>
          </p:cNvPr>
          <p:cNvSpPr/>
          <p:nvPr/>
        </p:nvSpPr>
        <p:spPr>
          <a:xfrm rot="18900000">
            <a:off x="8515061" y="1326927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7B8C8-80B6-7844-BA95-478A18B3C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CCA8E-C576-6A4C-9080-0FF34ACBE507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8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8B8393-F108-9B45-A710-B41C33FAC4E9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908716234201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273A3A4-1B11-3345-B502-4B8213F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0C8D6-0DFB-1840-BA21-3D1081DCB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74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8841-6382-E543-956A-496B7BC71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51" y="2121512"/>
            <a:ext cx="765903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charts are the information visualization equivalent of a roofing hammer to the frontal lobe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Coda Hale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CD132-F821-1F4C-AB5E-83682185FC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00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ross 8">
            <a:extLst>
              <a:ext uri="{FF2B5EF4-FFF2-40B4-BE49-F238E27FC236}">
                <a16:creationId xmlns:a16="http://schemas.microsoft.com/office/drawing/2014/main" id="{0E5EC539-3E1D-2946-A2D5-7DE87587DAE7}"/>
              </a:ext>
            </a:extLst>
          </p:cNvPr>
          <p:cNvSpPr/>
          <p:nvPr/>
        </p:nvSpPr>
        <p:spPr>
          <a:xfrm rot="18900000">
            <a:off x="2487827" y="73973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69357431-2785-EB43-822B-D7FC383FC5F6}"/>
              </a:ext>
            </a:extLst>
          </p:cNvPr>
          <p:cNvSpPr/>
          <p:nvPr/>
        </p:nvSpPr>
        <p:spPr>
          <a:xfrm rot="18900000">
            <a:off x="8359419" y="789348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8668D0-C31C-B94B-8982-B0302B8A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" y="2025144"/>
            <a:ext cx="4789239" cy="3591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58AD81-0186-9641-A765-5BD0F36C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86" y="2025144"/>
            <a:ext cx="4929186" cy="3943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2752E-851F-A345-9559-5246CB2AB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06" y="1204332"/>
            <a:ext cx="8510456" cy="40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300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F7458-F4DE-D34B-AB82-DDFDE5AB688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434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09" y="641673"/>
            <a:ext cx="8361981" cy="5574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80826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3E7B289-031C-C043-85EF-097AF2A3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0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man&#10;&#10;Description automatically generated">
            <a:extLst>
              <a:ext uri="{FF2B5EF4-FFF2-40B4-BE49-F238E27FC236}">
                <a16:creationId xmlns:a16="http://schemas.microsoft.com/office/drawing/2014/main" id="{08F2361D-528B-8D42-A664-9456575C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598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1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4708" y="1024955"/>
            <a:ext cx="9062583" cy="5178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4132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2F9F-5022-3F44-BFBD-D460C7CC3ACA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26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02470-5C48-D345-A9BB-5486E116C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E231-9805-884C-B468-E2BDE5D916C3}"/>
              </a:ext>
            </a:extLst>
          </p:cNvPr>
          <p:cNvSpPr txBox="1"/>
          <p:nvPr/>
        </p:nvSpPr>
        <p:spPr>
          <a:xfrm>
            <a:off x="865709" y="1076541"/>
            <a:ext cx="194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“Lie Factor” =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3ACF66-34F6-DC42-B693-D52E8A5C698D}"/>
              </a:ext>
            </a:extLst>
          </p:cNvPr>
          <p:cNvSpPr/>
          <p:nvPr/>
        </p:nvSpPr>
        <p:spPr>
          <a:xfrm>
            <a:off x="3238930" y="6439371"/>
            <a:ext cx="8849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Edward </a:t>
            </a:r>
            <a:r>
              <a:rPr lang="en-US" sz="1600" dirty="0" err="1"/>
              <a:t>Tufte</a:t>
            </a:r>
            <a:r>
              <a:rPr lang="en-US" sz="1600" dirty="0"/>
              <a:t> (2001): </a:t>
            </a:r>
            <a:r>
              <a:rPr lang="en-US" sz="1600" i="1" dirty="0"/>
              <a:t>The Visual Display of Quantitative Information</a:t>
            </a:r>
            <a:r>
              <a:rPr lang="en-US" sz="1600" dirty="0"/>
              <a:t>, 2</a:t>
            </a:r>
            <a:r>
              <a:rPr lang="en-US" sz="1600" baseline="30000" dirty="0"/>
              <a:t>nd</a:t>
            </a:r>
            <a:r>
              <a:rPr lang="en-US" sz="1600" dirty="0"/>
              <a:t> Edition, pg. 57-58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A63074-D867-664C-9939-0FAE76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09" y="2505810"/>
            <a:ext cx="6664972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6CAB043-6322-BB4A-92CB-D89D387861E1}"/>
              </a:ext>
            </a:extLst>
          </p:cNvPr>
          <p:cNvGrpSpPr/>
          <p:nvPr/>
        </p:nvGrpSpPr>
        <p:grpSpPr>
          <a:xfrm>
            <a:off x="6851463" y="388079"/>
            <a:ext cx="2481729" cy="1702816"/>
            <a:chOff x="7530681" y="403729"/>
            <a:chExt cx="2481729" cy="17028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A33725-3A5D-CF4B-860F-F8C96AB61152}"/>
                </a:ext>
              </a:extLst>
            </p:cNvPr>
            <p:cNvSpPr txBox="1"/>
            <p:nvPr/>
          </p:nvSpPr>
          <p:spPr>
            <a:xfrm>
              <a:off x="7530681" y="108774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/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27.5 −18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blipFill>
                  <a:blip r:embed="rId4"/>
                  <a:stretch>
                    <a:fillRect l="-4464" t="-7018" r="-3571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/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5.3 −0.6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0.6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  <a:blipFill>
                  <a:blip r:embed="rId5"/>
                  <a:stretch>
                    <a:fillRect t="-1587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3B51B0-0403-1449-9C33-8A1AD5A4F550}"/>
                </a:ext>
              </a:extLst>
            </p:cNvPr>
            <p:cNvSpPr txBox="1"/>
            <p:nvPr/>
          </p:nvSpPr>
          <p:spPr>
            <a:xfrm>
              <a:off x="7828799" y="976681"/>
              <a:ext cx="2183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69C5B4-DABB-A241-A87D-079792B6EED6}"/>
              </a:ext>
            </a:extLst>
          </p:cNvPr>
          <p:cNvGrpSpPr/>
          <p:nvPr/>
        </p:nvGrpSpPr>
        <p:grpSpPr>
          <a:xfrm>
            <a:off x="2814448" y="667952"/>
            <a:ext cx="4113627" cy="1143070"/>
            <a:chOff x="2906781" y="735838"/>
            <a:chExt cx="4113627" cy="11430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969554-37B5-4946-BE01-35C51929F174}"/>
                </a:ext>
              </a:extLst>
            </p:cNvPr>
            <p:cNvSpPr txBox="1"/>
            <p:nvPr/>
          </p:nvSpPr>
          <p:spPr>
            <a:xfrm>
              <a:off x="2977554" y="735838"/>
              <a:ext cx="3955955" cy="1143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FF0000"/>
                  </a:solidFill>
                </a:rPr>
                <a:t>Size of effect shown in graphic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0070C0"/>
                  </a:solidFill>
                </a:rPr>
                <a:t>Size of effect in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35408A-E699-8443-B70E-3882183654F3}"/>
                </a:ext>
              </a:extLst>
            </p:cNvPr>
            <p:cNvSpPr txBox="1"/>
            <p:nvPr/>
          </p:nvSpPr>
          <p:spPr>
            <a:xfrm>
              <a:off x="2906781" y="1007677"/>
              <a:ext cx="4113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                           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200F60-638B-1748-AAC4-FBE55BB9270C}"/>
              </a:ext>
            </a:extLst>
          </p:cNvPr>
          <p:cNvSpPr txBox="1"/>
          <p:nvPr/>
        </p:nvSpPr>
        <p:spPr>
          <a:xfrm>
            <a:off x="10541204" y="108844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14.8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659CD-9A42-A44C-AA79-4B15E63D1493}"/>
              </a:ext>
            </a:extLst>
          </p:cNvPr>
          <p:cNvGrpSpPr/>
          <p:nvPr/>
        </p:nvGrpSpPr>
        <p:grpSpPr>
          <a:xfrm>
            <a:off x="9332940" y="895102"/>
            <a:ext cx="1266776" cy="845120"/>
            <a:chOff x="9782165" y="939790"/>
            <a:chExt cx="1266776" cy="8451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FDAEC-2E00-BB4C-9BA7-0EF4E0BFA547}"/>
                </a:ext>
              </a:extLst>
            </p:cNvPr>
            <p:cNvSpPr txBox="1"/>
            <p:nvPr/>
          </p:nvSpPr>
          <p:spPr>
            <a:xfrm>
              <a:off x="9782165" y="1119097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/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0.53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692" r="-9615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/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7.83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545A87-0F9E-3246-A50E-15847A00B769}"/>
                </a:ext>
              </a:extLst>
            </p:cNvPr>
            <p:cNvSpPr txBox="1"/>
            <p:nvPr/>
          </p:nvSpPr>
          <p:spPr>
            <a:xfrm>
              <a:off x="10106054" y="1007649"/>
              <a:ext cx="942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BCEEAD4-C606-5549-BD17-392369DFF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386" y="2505810"/>
            <a:ext cx="3127393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78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</a:t>
            </a:r>
            <a:r>
              <a:rPr lang="en-US" dirty="0"/>
              <a:t>: Start bar charts at 0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599010" y="108349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536161" y="842376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77B54-EF28-5E4E-B71A-8746BF65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0" y="2368906"/>
            <a:ext cx="5402170" cy="3208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79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livingqlikview.com</a:t>
            </a:r>
            <a:r>
              <a:rPr lang="en-US" dirty="0"/>
              <a:t>/the-9-worst-data-visualizations-ever-created/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98C36-2432-6A44-B9D1-1957B724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371" y="1861595"/>
            <a:ext cx="3331029" cy="4441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8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4064</TotalTime>
  <Words>3053</Words>
  <Application>Microsoft Macintosh PowerPoint</Application>
  <PresentationFormat>Widescreen</PresentationFormat>
  <Paragraphs>959</Paragraphs>
  <Slides>139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50" baseType="lpstr">
      <vt:lpstr>Arial</vt:lpstr>
      <vt:lpstr>Calibri</vt:lpstr>
      <vt:lpstr>Cambria Math</vt:lpstr>
      <vt:lpstr>Courier</vt:lpstr>
      <vt:lpstr>Exo</vt:lpstr>
      <vt:lpstr>Lato</vt:lpstr>
      <vt:lpstr>Monaco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“Having word processing software doesn’t make us great writers.”  - Stephen Few, Show Me The Numbers</vt:lpstr>
      <vt:lpstr>We don’t write paragraphs like this:</vt:lpstr>
      <vt:lpstr>Good visualizations optimize for the human visual-memory system</vt:lpstr>
      <vt:lpstr>A (very) simplified model of  visual-memory system</vt:lpstr>
      <vt:lpstr>Two objectives of effective graphs: </vt:lpstr>
      <vt:lpstr>The power of pre-attentive processing</vt:lpstr>
      <vt:lpstr>The power of pre-attentive processing</vt:lpstr>
      <vt:lpstr>Pre-attentive attributes</vt:lpstr>
      <vt:lpstr>Not all pre-attentive  attributes are equal</vt:lpstr>
      <vt:lpstr>Is there a red dot?</vt:lpstr>
      <vt:lpstr>For categorical data</vt:lpstr>
      <vt:lpstr>PowerPoint Presentation</vt:lpstr>
      <vt:lpstr>Graph components</vt:lpstr>
      <vt:lpstr>Graph components</vt:lpstr>
      <vt:lpstr>Geoms: geometric shapes used to represent data </vt:lpstr>
      <vt:lpstr>Graph components</vt:lpstr>
      <vt:lpstr>“Erase non-data ink.” - Edward Tufte</vt:lpstr>
      <vt:lpstr>PowerPoint Presentation</vt:lpstr>
      <vt:lpstr>Lessons from  Psychology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“At the heart of quantitative reasoning is a single question: compared to what?”  - Edward Tufte, Envisioning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Gestalt Psychology</vt:lpstr>
      <vt:lpstr>PowerPoint Presentation</vt:lpstr>
      <vt:lpstr>PowerPoint Presentation</vt:lpstr>
      <vt:lpstr>PowerPoint Presentation</vt:lpstr>
      <vt:lpstr>PowerPoint Presentation</vt:lpstr>
      <vt:lpstr>Prägnanz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“Above all else, show the data” - Edward Tufte</vt:lpstr>
      <vt:lpstr>PowerPoint Presentation</vt:lpstr>
      <vt:lpstr>10 lessons from research on visual perception</vt:lpstr>
      <vt:lpstr>PowerPoint Presentation</vt:lpstr>
      <vt:lpstr>Don’t: 3D plots</vt:lpstr>
      <vt:lpstr>Don’t: 3D plots</vt:lpstr>
      <vt:lpstr>Don’t: 3D plots</vt:lpstr>
      <vt:lpstr>A better alternative to 3D: faceting</vt:lpstr>
      <vt:lpstr>Don’t: 3D plots</vt:lpstr>
      <vt:lpstr>PowerPoint Presentation</vt:lpstr>
      <vt:lpstr>“Pie charts are the information visualization equivalent of a roofing hammer to the frontal lobe” - Coda Hale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Exception</vt:lpstr>
      <vt:lpstr>PowerPoint Presentation</vt:lpstr>
      <vt:lpstr>PowerPoint Presentation</vt:lpstr>
      <vt:lpstr>Do: Start bar charts at 0</vt:lpstr>
      <vt:lpstr>PowerPoint Presentation</vt:lpstr>
      <vt:lpstr>PowerPoint Presentation</vt:lpstr>
      <vt:lpstr>Default ordering is almost always wrong</vt:lpstr>
      <vt:lpstr>PowerPoint Presentation</vt:lpstr>
      <vt:lpstr>PowerPoint Presentation</vt:lpstr>
      <vt:lpstr>PowerPoint Presentation</vt:lpstr>
      <vt:lpstr>Don’t use pattern fills</vt:lpstr>
      <vt:lpstr>PowerPoint Presentation</vt:lpstr>
      <vt:lpstr>PowerPoint Presentation</vt:lpstr>
      <vt:lpstr>10% of males and 1% of females are color blind</vt:lpstr>
      <vt:lpstr>Facets can be used to avoid color altogether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Do: Consider using graphs instead of tables</vt:lpstr>
      <vt:lpstr>Do: Consider using graphs instead of tables</vt:lpstr>
      <vt:lpstr>PowerPoint Presentation</vt:lpstr>
      <vt:lpstr>PowerPoint Presentation</vt:lpstr>
      <vt:lpstr>PowerPoint Presentation</vt:lpstr>
      <vt:lpstr>PowerPoint Presentation</vt:lpstr>
      <vt:lpstr>“Visualizing data helps us think1”</vt:lpstr>
      <vt:lpstr>“Visualizing data helps us think1”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Helveston</dc:creator>
  <cp:lastModifiedBy>John Helveston</cp:lastModifiedBy>
  <cp:revision>1174</cp:revision>
  <cp:lastPrinted>2020-01-20T22:31:16Z</cp:lastPrinted>
  <dcterms:created xsi:type="dcterms:W3CDTF">2018-09-11T14:13:36Z</dcterms:created>
  <dcterms:modified xsi:type="dcterms:W3CDTF">2020-01-20T22:32:22Z</dcterms:modified>
</cp:coreProperties>
</file>